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60"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9424" autoAdjust="0"/>
  </p:normalViewPr>
  <p:slideViewPr>
    <p:cSldViewPr snapToGrid="0">
      <p:cViewPr varScale="1">
        <p:scale>
          <a:sx n="96" d="100"/>
          <a:sy n="96" d="100"/>
        </p:scale>
        <p:origin x="7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110E9-6CB1-43F5-82AB-5362EA871826}" type="datetimeFigureOut">
              <a:rPr lang="nl-NL" smtClean="0"/>
              <a:t>14-4-2020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ACC89-FBE0-44B1-9971-18456868FB91}" type="slidenum">
              <a:rPr lang="nl-NL" smtClean="0"/>
              <a:t>‹nr.›</a:t>
            </a:fld>
            <a:endParaRPr lang="nl-NL"/>
          </a:p>
        </p:txBody>
      </p:sp>
    </p:spTree>
    <p:extLst>
      <p:ext uri="{BB962C8B-B14F-4D97-AF65-F5344CB8AC3E}">
        <p14:creationId xmlns:p14="http://schemas.microsoft.com/office/powerpoint/2010/main" val="339002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795463"/>
            <a:ext cx="9144000" cy="2387600"/>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1524000" y="42751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37190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24035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solidFill>
                  <a:schemeClr val="accent2">
                    <a:lumMod val="75000"/>
                  </a:schemeClr>
                </a:solidFill>
              </a:defRPr>
            </a:lvl2pPr>
            <a:lvl3pPr>
              <a:defRPr sz="2400">
                <a:solidFill>
                  <a:schemeClr val="accent2">
                    <a:lumMod val="75000"/>
                  </a:schemeClr>
                </a:solidFill>
              </a:defRPr>
            </a:lvl3pPr>
            <a:lvl4pPr>
              <a:defRPr sz="2000">
                <a:solidFill>
                  <a:schemeClr val="accent2">
                    <a:lumMod val="75000"/>
                  </a:schemeClr>
                </a:solidFill>
              </a:defRPr>
            </a:lvl4pPr>
            <a:lvl5pPr>
              <a:defRPr sz="2000">
                <a:solidFill>
                  <a:schemeClr val="accent2">
                    <a:lumMod val="75000"/>
                  </a:schemeClr>
                </a:solidFill>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156112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6AAA7AF4-39F9-40E5-A76E-4D42D499E2A7}" type="datetimeFigureOut">
              <a:rPr lang="nl-NL" smtClean="0"/>
              <a:t>14-4-2020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16496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a:xfrm>
            <a:off x="6465277" y="6356350"/>
            <a:ext cx="4114800" cy="365125"/>
          </a:xfrm>
        </p:spPr>
        <p:txBody>
          <a:bodyPr/>
          <a:lstStyle>
            <a:lvl1pPr algn="r">
              <a:defRPr/>
            </a:lvl1pPr>
          </a:lstStyle>
          <a:p>
            <a:endParaRPr lang="nl-NL" dirty="0"/>
          </a:p>
        </p:txBody>
      </p:sp>
      <p:sp>
        <p:nvSpPr>
          <p:cNvPr id="6" name="Tijdelijke aanduiding voor dianummer 5"/>
          <p:cNvSpPr>
            <a:spLocks noGrp="1"/>
          </p:cNvSpPr>
          <p:nvPr>
            <p:ph type="sldNum" sz="quarter" idx="12"/>
          </p:nvPr>
        </p:nvSpPr>
        <p:spPr>
          <a:xfrm>
            <a:off x="838200" y="6356350"/>
            <a:ext cx="2743200" cy="365125"/>
          </a:xfrm>
        </p:spPr>
        <p:txBody>
          <a:bodyPr/>
          <a:lstStyle/>
          <a:p>
            <a:fld id="{7F967CD7-E635-4188-A2E7-278E8CFDF299}" type="slidenum">
              <a:rPr lang="nl-NL" smtClean="0"/>
              <a:t>‹nr.›</a:t>
            </a:fld>
            <a:endParaRPr lang="nl-NL"/>
          </a:p>
        </p:txBody>
      </p:sp>
      <p:cxnSp>
        <p:nvCxnSpPr>
          <p:cNvPr id="7" name="Rechte verbindingslijn 6"/>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04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825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6515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006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365125"/>
            <a:ext cx="11455400" cy="1325563"/>
          </a:xfrm>
        </p:spPr>
        <p:txBody>
          <a:bodyPr/>
          <a:lstStyle/>
          <a:p>
            <a:r>
              <a:rPr lang="nl-NL"/>
              <a:t>Klik om stijl te bewerken</a:t>
            </a:r>
            <a:endParaRPr lang="nl-NL" dirty="0"/>
          </a:p>
        </p:txBody>
      </p:sp>
      <p:sp>
        <p:nvSpPr>
          <p:cNvPr id="3" name="Tijdelijke aanduiding voor tekst 2"/>
          <p:cNvSpPr>
            <a:spLocks noGrp="1"/>
          </p:cNvSpPr>
          <p:nvPr>
            <p:ph type="body" idx="1"/>
          </p:nvPr>
        </p:nvSpPr>
        <p:spPr>
          <a:xfrm>
            <a:off x="381000" y="1681163"/>
            <a:ext cx="5616575"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381000" y="2505075"/>
            <a:ext cx="5616575"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72200" y="1681163"/>
            <a:ext cx="56642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664200"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1366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37321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81000" y="174625"/>
            <a:ext cx="114427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381000" y="1500188"/>
            <a:ext cx="11442700" cy="467677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788150" y="6356350"/>
            <a:ext cx="4526280" cy="365125"/>
          </a:xfrm>
          <a:prstGeom prst="rect">
            <a:avLst/>
          </a:prstGeom>
        </p:spPr>
        <p:txBody>
          <a:bodyPr vert="horz" lIns="91440" tIns="45720" rIns="91440" bIns="45720" rtlCol="0" anchor="ctr"/>
          <a:lstStyle>
            <a:lvl1pPr algn="r">
              <a:defRPr sz="1200">
                <a:solidFill>
                  <a:schemeClr val="accent5"/>
                </a:solidFill>
              </a:defRPr>
            </a:lvl1pPr>
          </a:lstStyle>
          <a:p>
            <a:endParaRPr lang="nl-NL" dirty="0"/>
          </a:p>
        </p:txBody>
      </p:sp>
      <p:sp>
        <p:nvSpPr>
          <p:cNvPr id="6" name="Tijdelijke aanduiding voor dianummer 5"/>
          <p:cNvSpPr>
            <a:spLocks noGrp="1"/>
          </p:cNvSpPr>
          <p:nvPr>
            <p:ph type="sldNum" sz="quarter" idx="4"/>
          </p:nvPr>
        </p:nvSpPr>
        <p:spPr>
          <a:xfrm>
            <a:off x="381000" y="6343650"/>
            <a:ext cx="3474720" cy="365125"/>
          </a:xfrm>
          <a:prstGeom prst="rect">
            <a:avLst/>
          </a:prstGeom>
        </p:spPr>
        <p:txBody>
          <a:bodyPr vert="horz" lIns="91440" tIns="45720" rIns="91440" bIns="45720" rtlCol="0" anchor="ctr"/>
          <a:lstStyle>
            <a:lvl1pPr algn="l">
              <a:defRPr sz="1200">
                <a:solidFill>
                  <a:schemeClr val="accent5"/>
                </a:solidFill>
              </a:defRPr>
            </a:lvl1p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5189438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60" r:id="rId6"/>
    <p:sldLayoutId id="2147483661"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Uitvoeren gewasbescherming</a:t>
            </a:r>
          </a:p>
        </p:txBody>
      </p:sp>
      <p:sp>
        <p:nvSpPr>
          <p:cNvPr id="3" name="Tijdelijke aanduiding voor tekst 2"/>
          <p:cNvSpPr>
            <a:spLocks noGrp="1"/>
          </p:cNvSpPr>
          <p:nvPr>
            <p:ph type="body" idx="1"/>
          </p:nvPr>
        </p:nvSpPr>
        <p:spPr/>
        <p:txBody>
          <a:bodyPr/>
          <a:lstStyle/>
          <a:p>
            <a:r>
              <a:rPr lang="nl-NL" dirty="0"/>
              <a:t>Op basis van Cursusboek Uitvoeren gewasbescherming Versie 2020, Hoofdstuk 8</a:t>
            </a:r>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4" name="Afbeelding 3">
            <a:extLst>
              <a:ext uri="{FF2B5EF4-FFF2-40B4-BE49-F238E27FC236}">
                <a16:creationId xmlns:a16="http://schemas.microsoft.com/office/drawing/2014/main" id="{7DFF3D26-585B-43CD-AB91-AA58E8DC2D25}"/>
              </a:ext>
            </a:extLst>
          </p:cNvPr>
          <p:cNvPicPr>
            <a:picLocks noChangeAspect="1"/>
          </p:cNvPicPr>
          <p:nvPr/>
        </p:nvPicPr>
        <p:blipFill>
          <a:blip r:embed="rId3"/>
          <a:stretch>
            <a:fillRect/>
          </a:stretch>
        </p:blipFill>
        <p:spPr>
          <a:xfrm>
            <a:off x="4525313" y="5233271"/>
            <a:ext cx="3115974" cy="883367"/>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69698-464C-45D5-969F-F896A852977B}"/>
              </a:ext>
            </a:extLst>
          </p:cNvPr>
          <p:cNvSpPr>
            <a:spLocks noGrp="1"/>
          </p:cNvSpPr>
          <p:nvPr>
            <p:ph type="title"/>
          </p:nvPr>
        </p:nvSpPr>
        <p:spPr>
          <a:xfrm>
            <a:off x="381000" y="174625"/>
            <a:ext cx="11442700" cy="1325563"/>
          </a:xfrm>
        </p:spPr>
        <p:txBody>
          <a:bodyPr anchor="ctr">
            <a:normAutofit/>
          </a:bodyPr>
          <a:lstStyle/>
          <a:p>
            <a:r>
              <a:rPr lang="nl-NL" dirty="0"/>
              <a:t>Vragen, tabel 8.22</a:t>
            </a:r>
          </a:p>
        </p:txBody>
      </p:sp>
      <p:pic>
        <p:nvPicPr>
          <p:cNvPr id="4" name="Tijdelijke aanduiding voor inhoud 3">
            <a:extLst>
              <a:ext uri="{FF2B5EF4-FFF2-40B4-BE49-F238E27FC236}">
                <a16:creationId xmlns:a16="http://schemas.microsoft.com/office/drawing/2014/main" id="{4BD76EC6-4664-4A92-971C-A7B0F02E494B}"/>
              </a:ext>
            </a:extLst>
          </p:cNvPr>
          <p:cNvPicPr>
            <a:picLocks noGrp="1" noChangeAspect="1"/>
          </p:cNvPicPr>
          <p:nvPr>
            <p:ph idx="1"/>
          </p:nvPr>
        </p:nvPicPr>
        <p:blipFill>
          <a:blip r:embed="rId2"/>
          <a:stretch>
            <a:fillRect/>
          </a:stretch>
        </p:blipFill>
        <p:spPr>
          <a:xfrm>
            <a:off x="2284575" y="1500188"/>
            <a:ext cx="7635550" cy="4676775"/>
          </a:xfrm>
          <a:prstGeom prst="rect">
            <a:avLst/>
          </a:prstGeom>
          <a:noFill/>
        </p:spPr>
      </p:pic>
      <p:pic>
        <p:nvPicPr>
          <p:cNvPr id="5" name="Afbeelding 4">
            <a:extLst>
              <a:ext uri="{FF2B5EF4-FFF2-40B4-BE49-F238E27FC236}">
                <a16:creationId xmlns:a16="http://schemas.microsoft.com/office/drawing/2014/main" id="{59BCE938-761D-49B1-BD2D-8235ED975BD3}"/>
              </a:ext>
            </a:extLst>
          </p:cNvPr>
          <p:cNvPicPr>
            <a:picLocks noChangeAspect="1"/>
          </p:cNvPicPr>
          <p:nvPr/>
        </p:nvPicPr>
        <p:blipFill>
          <a:blip r:embed="rId3"/>
          <a:stretch>
            <a:fillRect/>
          </a:stretch>
        </p:blipFill>
        <p:spPr>
          <a:xfrm>
            <a:off x="6084974" y="2182533"/>
            <a:ext cx="1105510" cy="3872276"/>
          </a:xfrm>
          <a:prstGeom prst="rect">
            <a:avLst/>
          </a:prstGeom>
        </p:spPr>
      </p:pic>
      <p:pic>
        <p:nvPicPr>
          <p:cNvPr id="6" name="Afbeelding 5">
            <a:extLst>
              <a:ext uri="{FF2B5EF4-FFF2-40B4-BE49-F238E27FC236}">
                <a16:creationId xmlns:a16="http://schemas.microsoft.com/office/drawing/2014/main" id="{E581668A-3A5A-4F6D-ADDE-FE689D9BD18B}"/>
              </a:ext>
            </a:extLst>
          </p:cNvPr>
          <p:cNvPicPr>
            <a:picLocks noChangeAspect="1"/>
          </p:cNvPicPr>
          <p:nvPr/>
        </p:nvPicPr>
        <p:blipFill>
          <a:blip r:embed="rId3"/>
          <a:stretch>
            <a:fillRect/>
          </a:stretch>
        </p:blipFill>
        <p:spPr>
          <a:xfrm>
            <a:off x="7244551" y="2182533"/>
            <a:ext cx="2621507" cy="3872277"/>
          </a:xfrm>
          <a:prstGeom prst="rect">
            <a:avLst/>
          </a:prstGeom>
        </p:spPr>
      </p:pic>
    </p:spTree>
    <p:extLst>
      <p:ext uri="{BB962C8B-B14F-4D97-AF65-F5344CB8AC3E}">
        <p14:creationId xmlns:p14="http://schemas.microsoft.com/office/powerpoint/2010/main" val="2663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0125D-5238-424C-B0AB-6C04B7B376DA}"/>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AAF1CBFE-1D27-41A7-BAF4-9EB040C29F90}"/>
              </a:ext>
            </a:extLst>
          </p:cNvPr>
          <p:cNvSpPr>
            <a:spLocks noGrp="1"/>
          </p:cNvSpPr>
          <p:nvPr>
            <p:ph idx="1"/>
          </p:nvPr>
        </p:nvSpPr>
        <p:spPr/>
        <p:txBody>
          <a:bodyPr>
            <a:normAutofit fontScale="85000" lnSpcReduction="10000"/>
          </a:bodyPr>
          <a:lstStyle/>
          <a:p>
            <a:pPr marL="0" indent="0">
              <a:buNone/>
            </a:pPr>
            <a:r>
              <a:rPr lang="nl-NL" dirty="0"/>
              <a:t>9. Op een perceel van 14,0 ha moet een vloeibaar herbicide (onkruidbestrijdingsmiddel) worden toegediend. Op het etiket wordt een dosering van 3 liter per hectare vermeld. De hoeveelheid water bij deze behandeling is 200 liter per hectare. De tankgrootte van de spuitmachine is 800 liter. Er wordt begonnen met een volle tank.</a:t>
            </a:r>
          </a:p>
          <a:p>
            <a:pPr marL="0" indent="0">
              <a:buNone/>
            </a:pPr>
            <a:r>
              <a:rPr lang="nl-NL" dirty="0"/>
              <a:t>a. Bereken de hoeveelheid middel die nodig is voor het hele perceel.</a:t>
            </a:r>
          </a:p>
          <a:p>
            <a:pPr marL="0" indent="0">
              <a:buNone/>
            </a:pPr>
            <a:r>
              <a:rPr lang="nl-NL" dirty="0">
                <a:solidFill>
                  <a:srgbClr val="FF0000"/>
                </a:solidFill>
              </a:rPr>
              <a:t>42 liter middel</a:t>
            </a:r>
          </a:p>
          <a:p>
            <a:pPr marL="0" indent="0">
              <a:buNone/>
            </a:pPr>
            <a:r>
              <a:rPr lang="nl-NL" dirty="0"/>
              <a:t>b. Bereken de hoeveelheid water die voor het hele perceel nodig is.</a:t>
            </a:r>
          </a:p>
          <a:p>
            <a:pPr marL="0" indent="0">
              <a:buNone/>
            </a:pPr>
            <a:r>
              <a:rPr lang="nl-NL" dirty="0">
                <a:solidFill>
                  <a:srgbClr val="FF0000"/>
                </a:solidFill>
              </a:rPr>
              <a:t>2800 liter water</a:t>
            </a:r>
          </a:p>
          <a:p>
            <a:pPr marL="0" indent="0">
              <a:buNone/>
            </a:pPr>
            <a:r>
              <a:rPr lang="nl-NL" dirty="0"/>
              <a:t>c. Hoeveel keer moet er worden getankt?</a:t>
            </a:r>
          </a:p>
          <a:p>
            <a:pPr marL="0" indent="0">
              <a:buNone/>
            </a:pPr>
            <a:r>
              <a:rPr lang="nl-NL" dirty="0">
                <a:solidFill>
                  <a:srgbClr val="FF0000"/>
                </a:solidFill>
              </a:rPr>
              <a:t>4x (3,5 tank)</a:t>
            </a:r>
          </a:p>
          <a:p>
            <a:pPr marL="0" indent="0">
              <a:buNone/>
            </a:pPr>
            <a:r>
              <a:rPr lang="nl-NL" dirty="0"/>
              <a:t>d. Hoeveel middel moet er in de eerste en in de laatste tank worden gedoseerd?</a:t>
            </a:r>
          </a:p>
          <a:p>
            <a:pPr marL="0" indent="0">
              <a:buNone/>
            </a:pPr>
            <a:r>
              <a:rPr lang="nl-NL" dirty="0">
                <a:solidFill>
                  <a:srgbClr val="FF0000"/>
                </a:solidFill>
              </a:rPr>
              <a:t>Volle tank: 12 liter, laatste tank: 6 liter</a:t>
            </a:r>
          </a:p>
        </p:txBody>
      </p:sp>
    </p:spTree>
    <p:extLst>
      <p:ext uri="{BB962C8B-B14F-4D97-AF65-F5344CB8AC3E}">
        <p14:creationId xmlns:p14="http://schemas.microsoft.com/office/powerpoint/2010/main" val="8996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0053B-E449-47A6-B110-1BB0A3D74E45}"/>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63849A9C-8C90-4D96-A5FB-D6E3BBB6D142}"/>
              </a:ext>
            </a:extLst>
          </p:cNvPr>
          <p:cNvSpPr>
            <a:spLocks noGrp="1"/>
          </p:cNvSpPr>
          <p:nvPr>
            <p:ph idx="1"/>
          </p:nvPr>
        </p:nvSpPr>
        <p:spPr/>
        <p:txBody>
          <a:bodyPr>
            <a:normAutofit fontScale="77500" lnSpcReduction="20000"/>
          </a:bodyPr>
          <a:lstStyle/>
          <a:p>
            <a:pPr marL="0" indent="0">
              <a:buNone/>
            </a:pPr>
            <a:r>
              <a:rPr lang="nl-NL" dirty="0"/>
              <a:t>10. Op een perceel van 1500 m² moet een vloeibaar fungicide (ziektebestrijdingsmiddel) worden toegediend in sierheesters. De dosering (of mengverhouding/concentratie) is volgens het etiket 50 ml middel per 100 liter water. De benodigde hoeveelheid spuitvloeistof is 20 liter per 100 m².</a:t>
            </a:r>
          </a:p>
          <a:p>
            <a:pPr marL="0" indent="0">
              <a:buNone/>
            </a:pPr>
            <a:r>
              <a:rPr lang="nl-NL" dirty="0"/>
              <a:t>a. Bereken de benodigde hoeveelheid water in liters.</a:t>
            </a:r>
          </a:p>
          <a:p>
            <a:pPr marL="0" indent="0">
              <a:buNone/>
            </a:pPr>
            <a:r>
              <a:rPr lang="nl-NL" dirty="0">
                <a:solidFill>
                  <a:srgbClr val="FF0000"/>
                </a:solidFill>
              </a:rPr>
              <a:t>300 liter water</a:t>
            </a:r>
          </a:p>
          <a:p>
            <a:pPr marL="0" indent="0">
              <a:buNone/>
            </a:pPr>
            <a:r>
              <a:rPr lang="nl-NL" dirty="0"/>
              <a:t>b. Bereken de benodigde hoeveelheid middel in ml.</a:t>
            </a:r>
          </a:p>
          <a:p>
            <a:pPr marL="0" indent="0">
              <a:buNone/>
            </a:pPr>
            <a:r>
              <a:rPr lang="nl-NL" dirty="0">
                <a:solidFill>
                  <a:srgbClr val="FF0000"/>
                </a:solidFill>
              </a:rPr>
              <a:t>150 ml</a:t>
            </a:r>
          </a:p>
          <a:p>
            <a:pPr marL="0" indent="0">
              <a:buNone/>
            </a:pPr>
            <a:r>
              <a:rPr lang="nl-NL" dirty="0"/>
              <a:t>11. Op een perceel van 5 ha wordt een insecticide toegepast tegen bladluizen. De dosering bedraagt 0,5 kg per hectare.</a:t>
            </a:r>
          </a:p>
          <a:p>
            <a:pPr marL="0" indent="0">
              <a:buNone/>
            </a:pPr>
            <a:r>
              <a:rPr lang="nl-NL" dirty="0"/>
              <a:t>a. Hoeveel kg middel moet in totaal afgewogen worden?</a:t>
            </a:r>
          </a:p>
          <a:p>
            <a:pPr marL="0" indent="0">
              <a:buNone/>
            </a:pPr>
            <a:r>
              <a:rPr lang="nl-NL" dirty="0">
                <a:solidFill>
                  <a:srgbClr val="FF0000"/>
                </a:solidFill>
              </a:rPr>
              <a:t>2,5 kg middel totaal</a:t>
            </a:r>
          </a:p>
          <a:p>
            <a:pPr marL="0" indent="0">
              <a:buNone/>
            </a:pPr>
            <a:r>
              <a:rPr lang="nl-NL" dirty="0"/>
              <a:t>b. Dit middel moet ook worden toegepast op een klein perceel van 1000 m2. Hoeveel middel is er voor dit perceel nodig, uitgedrukt in grammen?</a:t>
            </a:r>
          </a:p>
          <a:p>
            <a:pPr marL="0" indent="0">
              <a:buNone/>
            </a:pPr>
            <a:r>
              <a:rPr lang="nl-NL" dirty="0">
                <a:solidFill>
                  <a:srgbClr val="FF0000"/>
                </a:solidFill>
              </a:rPr>
              <a:t>50 gram</a:t>
            </a:r>
          </a:p>
        </p:txBody>
      </p:sp>
    </p:spTree>
    <p:extLst>
      <p:ext uri="{BB962C8B-B14F-4D97-AF65-F5344CB8AC3E}">
        <p14:creationId xmlns:p14="http://schemas.microsoft.com/office/powerpoint/2010/main" val="6038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FDBC-88E9-413D-AC4F-04577CF220B3}"/>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C346FDB5-0DB0-40FD-AA6D-4418717287E4}"/>
              </a:ext>
            </a:extLst>
          </p:cNvPr>
          <p:cNvSpPr>
            <a:spLocks noGrp="1"/>
          </p:cNvSpPr>
          <p:nvPr>
            <p:ph idx="1"/>
          </p:nvPr>
        </p:nvSpPr>
        <p:spPr/>
        <p:txBody>
          <a:bodyPr>
            <a:normAutofit fontScale="77500" lnSpcReduction="20000"/>
          </a:bodyPr>
          <a:lstStyle/>
          <a:p>
            <a:pPr marL="0" indent="0">
              <a:buNone/>
            </a:pPr>
            <a:r>
              <a:rPr lang="nl-NL" dirty="0"/>
              <a:t>12. Op een perceel van 20 meter bij 25 meter moet een onkruidbestrijding worden uitgevoerd. Voor het uitrekenen van de benodigde hoeveelheid middel en water moet je de oppervlakte weten. Bereken de oppervlakte van dit perceel.</a:t>
            </a:r>
          </a:p>
          <a:p>
            <a:pPr marL="0" indent="0">
              <a:buNone/>
            </a:pPr>
            <a:r>
              <a:rPr lang="nl-NL" dirty="0"/>
              <a:t>a. In m², in are en in ha:</a:t>
            </a:r>
          </a:p>
          <a:p>
            <a:pPr marL="0" indent="0">
              <a:buNone/>
            </a:pPr>
            <a:r>
              <a:rPr lang="nl-NL" dirty="0">
                <a:solidFill>
                  <a:srgbClr val="FF0000"/>
                </a:solidFill>
              </a:rPr>
              <a:t>in m2: 500 in are: 5 in ha: 0,05</a:t>
            </a:r>
          </a:p>
          <a:p>
            <a:pPr marL="0" indent="0">
              <a:buNone/>
            </a:pPr>
            <a:r>
              <a:rPr lang="nl-NL" dirty="0"/>
              <a:t>b. Op het etiket wordt voor het middel een dosering vermeld van 3 liter per ha. Bereken de hoeveelheid middel die voor deze bespuiting nodig is. In liters en in milliliters.</a:t>
            </a:r>
          </a:p>
          <a:p>
            <a:pPr marL="0" indent="0">
              <a:buNone/>
            </a:pPr>
            <a:r>
              <a:rPr lang="nl-NL" dirty="0">
                <a:solidFill>
                  <a:srgbClr val="FF0000"/>
                </a:solidFill>
              </a:rPr>
              <a:t>in liters: 0,15 liter, in milliliters: 150 ml</a:t>
            </a:r>
          </a:p>
          <a:p>
            <a:pPr marL="0" indent="0">
              <a:buNone/>
            </a:pPr>
            <a:r>
              <a:rPr lang="nl-NL" dirty="0"/>
              <a:t>c. Op het etiket staat tevens dat het middel moet worden </a:t>
            </a:r>
            <a:r>
              <a:rPr lang="nl-NL" dirty="0" err="1"/>
              <a:t>verspoten</a:t>
            </a:r>
            <a:r>
              <a:rPr lang="nl-NL" dirty="0"/>
              <a:t> in 200 liter water per ha. Bereken de hoeveelheid water die voor de bespuiting nodig is.</a:t>
            </a:r>
          </a:p>
          <a:p>
            <a:pPr marL="0" indent="0">
              <a:buNone/>
            </a:pPr>
            <a:r>
              <a:rPr lang="nl-NL" dirty="0">
                <a:solidFill>
                  <a:srgbClr val="FF0000"/>
                </a:solidFill>
              </a:rPr>
              <a:t>10 liter</a:t>
            </a:r>
          </a:p>
          <a:p>
            <a:pPr marL="0" indent="0">
              <a:buNone/>
            </a:pPr>
            <a:r>
              <a:rPr lang="nl-NL" dirty="0"/>
              <a:t>13. Een hovenier voert een bestrijding uit tegen de eikenprocessierups en maakt 800 liter spuitvloeistof aan met een concentratie van 2 %. Hoeveel middel moet hij toevoegen?</a:t>
            </a:r>
          </a:p>
          <a:p>
            <a:pPr marL="0" indent="0">
              <a:buNone/>
            </a:pPr>
            <a:r>
              <a:rPr lang="nl-NL" dirty="0">
                <a:solidFill>
                  <a:srgbClr val="FF0000"/>
                </a:solidFill>
              </a:rPr>
              <a:t>16 liter</a:t>
            </a:r>
          </a:p>
        </p:txBody>
      </p:sp>
    </p:spTree>
    <p:extLst>
      <p:ext uri="{BB962C8B-B14F-4D97-AF65-F5344CB8AC3E}">
        <p14:creationId xmlns:p14="http://schemas.microsoft.com/office/powerpoint/2010/main" val="275521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9F2BA-C17D-4BC5-9F60-CF5D40D0F0AC}"/>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21EC2BFD-955E-4C13-AEE9-7DE65E184D21}"/>
              </a:ext>
            </a:extLst>
          </p:cNvPr>
          <p:cNvSpPr>
            <a:spLocks noGrp="1"/>
          </p:cNvSpPr>
          <p:nvPr>
            <p:ph idx="1"/>
          </p:nvPr>
        </p:nvSpPr>
        <p:spPr>
          <a:xfrm>
            <a:off x="380999" y="1103243"/>
            <a:ext cx="11704984" cy="5675243"/>
          </a:xfrm>
        </p:spPr>
        <p:txBody>
          <a:bodyPr>
            <a:normAutofit fontScale="70000" lnSpcReduction="20000"/>
          </a:bodyPr>
          <a:lstStyle/>
          <a:p>
            <a:pPr marL="0" indent="0">
              <a:buNone/>
            </a:pPr>
            <a:r>
              <a:rPr lang="nl-NL" dirty="0"/>
              <a:t>14. Op een perceel van 6 ha appels moet een schimmelbestrijding plaatsvinden. Het is een enkele rij met bomen van 2,25 m hoog. Het advies is 2 kg/ha. De hoeveelheid water bij deze behandeling is 1000 liter per hectare. De tankgrootte van de spuitmachine is 1200 liter.</a:t>
            </a:r>
          </a:p>
          <a:p>
            <a:pPr marL="0" indent="0">
              <a:buNone/>
            </a:pPr>
            <a:r>
              <a:rPr lang="nl-NL" dirty="0"/>
              <a:t>a. Bereken de hoeveelheid middel die nodig is voor het hele perceel.</a:t>
            </a:r>
          </a:p>
          <a:p>
            <a:pPr marL="0" indent="0">
              <a:buNone/>
            </a:pPr>
            <a:r>
              <a:rPr lang="nl-NL" dirty="0">
                <a:solidFill>
                  <a:srgbClr val="FF0000"/>
                </a:solidFill>
              </a:rPr>
              <a:t>12 kg</a:t>
            </a:r>
          </a:p>
          <a:p>
            <a:pPr marL="0" indent="0">
              <a:buNone/>
            </a:pPr>
            <a:r>
              <a:rPr lang="nl-NL" dirty="0"/>
              <a:t>b. Bereken de hoeveelheid water die voor het hele perceel nodig is. Hoeveel keer moet er worden getankt?</a:t>
            </a:r>
          </a:p>
          <a:p>
            <a:pPr marL="0" indent="0">
              <a:buNone/>
            </a:pPr>
            <a:r>
              <a:rPr lang="nl-NL" dirty="0">
                <a:solidFill>
                  <a:srgbClr val="FF0000"/>
                </a:solidFill>
              </a:rPr>
              <a:t>6000 liter, 5x tanken</a:t>
            </a:r>
          </a:p>
          <a:p>
            <a:pPr marL="0" indent="0">
              <a:buNone/>
            </a:pPr>
            <a:r>
              <a:rPr lang="nl-NL" dirty="0"/>
              <a:t>c. Hoeveel middel moet er in de eerste en in de laatste tank worden gedoseerd?</a:t>
            </a:r>
          </a:p>
          <a:p>
            <a:pPr marL="0" indent="0">
              <a:buNone/>
            </a:pPr>
            <a:r>
              <a:rPr lang="nl-NL" dirty="0">
                <a:solidFill>
                  <a:srgbClr val="FF0000"/>
                </a:solidFill>
              </a:rPr>
              <a:t>2,4 kg</a:t>
            </a:r>
          </a:p>
          <a:p>
            <a:pPr marL="0" indent="0">
              <a:buNone/>
            </a:pPr>
            <a:r>
              <a:rPr lang="nl-NL" dirty="0"/>
              <a:t>15. Op een perceel van 0,8 ha met enkele rij en boomhoogte van 3,25 m wordt een insectenbestrijding uitgevoerd. Op het etiket staat een advisering van 0,075 % (75 ml middel per 100 liter). De tank is 1200 liter en we spuiten met 1000 l/ha. Er zijn geen beperkingen volgens het gebruiksvoorschrift.</a:t>
            </a:r>
          </a:p>
          <a:p>
            <a:pPr marL="0" indent="0">
              <a:buNone/>
            </a:pPr>
            <a:r>
              <a:rPr lang="nl-NL" dirty="0"/>
              <a:t>a. Bereken de hoeveelheid middel die nodig is voor het hele perceel.</a:t>
            </a:r>
          </a:p>
          <a:p>
            <a:pPr marL="0" indent="0">
              <a:buNone/>
            </a:pPr>
            <a:r>
              <a:rPr lang="nl-NL" dirty="0">
                <a:solidFill>
                  <a:srgbClr val="FF0000"/>
                </a:solidFill>
              </a:rPr>
              <a:t>0,8 x 1000 liter water = 800 liter &gt; 600 ml middel</a:t>
            </a:r>
          </a:p>
          <a:p>
            <a:pPr marL="0" indent="0">
              <a:buNone/>
            </a:pPr>
            <a:r>
              <a:rPr lang="nl-NL" dirty="0"/>
              <a:t>b. Bereken de hoeveelheid water die voor het hele perceel nodig is.</a:t>
            </a:r>
          </a:p>
          <a:p>
            <a:pPr marL="0" indent="0">
              <a:buNone/>
            </a:pPr>
            <a:r>
              <a:rPr lang="nl-NL" dirty="0">
                <a:solidFill>
                  <a:srgbClr val="FF0000"/>
                </a:solidFill>
              </a:rPr>
              <a:t>0,8 x 1000 = 800 liter</a:t>
            </a:r>
          </a:p>
          <a:p>
            <a:pPr marL="0" indent="0">
              <a:buNone/>
            </a:pPr>
            <a:r>
              <a:rPr lang="nl-NL" dirty="0"/>
              <a:t>c. Hoeveel keer moet er worden getankt?</a:t>
            </a:r>
          </a:p>
          <a:p>
            <a:pPr marL="0" indent="0">
              <a:buNone/>
            </a:pPr>
            <a:r>
              <a:rPr lang="nl-NL" dirty="0">
                <a:solidFill>
                  <a:srgbClr val="FF0000"/>
                </a:solidFill>
              </a:rPr>
              <a:t>1x tanken</a:t>
            </a:r>
          </a:p>
        </p:txBody>
      </p:sp>
    </p:spTree>
    <p:extLst>
      <p:ext uri="{BB962C8B-B14F-4D97-AF65-F5344CB8AC3E}">
        <p14:creationId xmlns:p14="http://schemas.microsoft.com/office/powerpoint/2010/main" val="8312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00BD8-AEE3-4928-A114-07B596AB1C8B}"/>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C1DF8679-2EF7-49DA-821B-EBF6CC31BBAC}"/>
              </a:ext>
            </a:extLst>
          </p:cNvPr>
          <p:cNvSpPr>
            <a:spLocks noGrp="1"/>
          </p:cNvSpPr>
          <p:nvPr>
            <p:ph idx="1"/>
          </p:nvPr>
        </p:nvSpPr>
        <p:spPr/>
        <p:txBody>
          <a:bodyPr>
            <a:normAutofit fontScale="62500" lnSpcReduction="20000"/>
          </a:bodyPr>
          <a:lstStyle/>
          <a:p>
            <a:pPr marL="0" indent="0">
              <a:buNone/>
            </a:pPr>
            <a:r>
              <a:rPr lang="nl-NL" dirty="0"/>
              <a:t>16. We gaan de zwartstroken onder de appelbomen behandelen tegen onkruid. Op een perceel met een plantafstand van 3,6 meter liggen zwartstroken met een breedte van 1,2 meter. De dosering is 4 liter per hectare bij een </a:t>
            </a:r>
            <a:r>
              <a:rPr lang="nl-NL" dirty="0" err="1"/>
              <a:t>volveldstoepassing</a:t>
            </a:r>
            <a:r>
              <a:rPr lang="nl-NL" dirty="0"/>
              <a:t>. Op het etiket staat ook dat gewenst is om 500 liter water per hectare toe te passen. De onkruidspuit heeft een inhoud van 400 liter en de spuit wordt helemaal gevuld.</a:t>
            </a:r>
          </a:p>
          <a:p>
            <a:pPr marL="0" indent="0">
              <a:buNone/>
            </a:pPr>
            <a:r>
              <a:rPr lang="nl-NL" dirty="0"/>
              <a:t>a. Hoeveel hectare zwartstrook kun je bespuiten met een tank?</a:t>
            </a:r>
          </a:p>
          <a:p>
            <a:pPr marL="0" indent="0">
              <a:buNone/>
            </a:pPr>
            <a:r>
              <a:rPr lang="nl-NL" dirty="0">
                <a:solidFill>
                  <a:srgbClr val="FF0000"/>
                </a:solidFill>
              </a:rPr>
              <a:t>Zwartstrook is 33% van een hectare, spuit is 400 liter &gt; met 1 tank kan 2,42 ha worden gespoten (bij </a:t>
            </a:r>
            <a:r>
              <a:rPr lang="nl-NL" dirty="0" err="1">
                <a:solidFill>
                  <a:srgbClr val="FF0000"/>
                </a:solidFill>
              </a:rPr>
              <a:t>volvelds</a:t>
            </a:r>
            <a:r>
              <a:rPr lang="nl-NL" dirty="0">
                <a:solidFill>
                  <a:srgbClr val="FF0000"/>
                </a:solidFill>
              </a:rPr>
              <a:t> 500 liter)</a:t>
            </a:r>
          </a:p>
          <a:p>
            <a:pPr marL="0" indent="0">
              <a:buNone/>
            </a:pPr>
            <a:r>
              <a:rPr lang="nl-NL" dirty="0"/>
              <a:t>b. Hoeveel middel voeg je aan de tank toe?</a:t>
            </a:r>
          </a:p>
          <a:p>
            <a:pPr marL="0" indent="0">
              <a:buNone/>
            </a:pPr>
            <a:r>
              <a:rPr lang="nl-NL" dirty="0">
                <a:solidFill>
                  <a:srgbClr val="FF0000"/>
                </a:solidFill>
              </a:rPr>
              <a:t>Verhouding is 4 liter per 500 liter water = 3,2 liter per 400 liter water</a:t>
            </a:r>
          </a:p>
          <a:p>
            <a:pPr marL="0" indent="0">
              <a:buNone/>
            </a:pPr>
            <a:r>
              <a:rPr lang="nl-NL" dirty="0"/>
              <a:t>17. Een perceel is niet zuiver rechthoekig. De lange zijdes zijn ca. 900 meter </a:t>
            </a:r>
            <a:r>
              <a:rPr lang="nl-NL" dirty="0" err="1"/>
              <a:t>lang.De</a:t>
            </a:r>
            <a:r>
              <a:rPr lang="nl-NL" dirty="0"/>
              <a:t> kopakker aan de voorzijde is 180 meter breed. De kopakker aan de achterzijde is 190 meter breed.</a:t>
            </a:r>
          </a:p>
          <a:p>
            <a:pPr marL="0" indent="0">
              <a:buNone/>
            </a:pPr>
            <a:r>
              <a:rPr lang="nl-NL" dirty="0"/>
              <a:t>a. Hoe groot is het perceel?</a:t>
            </a:r>
          </a:p>
          <a:p>
            <a:pPr marL="0" indent="0">
              <a:buNone/>
            </a:pPr>
            <a:r>
              <a:rPr lang="nl-NL" dirty="0">
                <a:solidFill>
                  <a:srgbClr val="FF0000"/>
                </a:solidFill>
              </a:rPr>
              <a:t>900 x 180 = 16,2 ha + 900 x 10/5 = 0,45 ha, samen 16,65 ha</a:t>
            </a:r>
          </a:p>
          <a:p>
            <a:pPr marL="0" indent="0">
              <a:buNone/>
            </a:pPr>
            <a:r>
              <a:rPr lang="nl-NL" dirty="0"/>
              <a:t>b. Welke spuitboombreedte(s) passen goed op dit perceel, ervan uitgaande dat je niet onnodig leeg over het perceel wilt rijden.</a:t>
            </a:r>
          </a:p>
          <a:p>
            <a:pPr marL="0" indent="0">
              <a:buNone/>
            </a:pPr>
            <a:r>
              <a:rPr lang="nl-NL" dirty="0">
                <a:solidFill>
                  <a:srgbClr val="FF0000"/>
                </a:solidFill>
              </a:rPr>
              <a:t>Spuitboombreedte: 47,5 meter (bijpassende machine = 48 meter), uitgaande van de maximale werkbreedte van 190 meter</a:t>
            </a:r>
          </a:p>
        </p:txBody>
      </p:sp>
    </p:spTree>
    <p:extLst>
      <p:ext uri="{BB962C8B-B14F-4D97-AF65-F5344CB8AC3E}">
        <p14:creationId xmlns:p14="http://schemas.microsoft.com/office/powerpoint/2010/main" val="15199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1CACBC-EADE-4711-80E7-571BFF6C09D0}"/>
              </a:ext>
            </a:extLst>
          </p:cNvPr>
          <p:cNvSpPr>
            <a:spLocks noGrp="1"/>
          </p:cNvSpPr>
          <p:nvPr>
            <p:ph type="title"/>
          </p:nvPr>
        </p:nvSpPr>
        <p:spPr>
          <a:xfrm>
            <a:off x="381000" y="174625"/>
            <a:ext cx="11442700" cy="1325563"/>
          </a:xfrm>
        </p:spPr>
        <p:txBody>
          <a:bodyPr anchor="ctr">
            <a:normAutofit/>
          </a:bodyPr>
          <a:lstStyle/>
          <a:p>
            <a:r>
              <a:rPr lang="nl-NL" dirty="0"/>
              <a:t>Hoofdstuk 8 berekenen dosering</a:t>
            </a:r>
          </a:p>
        </p:txBody>
      </p:sp>
      <p:sp>
        <p:nvSpPr>
          <p:cNvPr id="6" name="Tijdelijke aanduiding voor inhoud 5">
            <a:extLst>
              <a:ext uri="{FF2B5EF4-FFF2-40B4-BE49-F238E27FC236}">
                <a16:creationId xmlns:a16="http://schemas.microsoft.com/office/drawing/2014/main" id="{77DF526F-3206-4F4F-8614-DED1FCD85D1C}"/>
              </a:ext>
            </a:extLst>
          </p:cNvPr>
          <p:cNvSpPr>
            <a:spLocks noGrp="1"/>
          </p:cNvSpPr>
          <p:nvPr>
            <p:ph sz="half" idx="1"/>
          </p:nvPr>
        </p:nvSpPr>
        <p:spPr>
          <a:xfrm>
            <a:off x="381000" y="1825625"/>
            <a:ext cx="5638800" cy="4351338"/>
          </a:xfrm>
        </p:spPr>
        <p:txBody>
          <a:bodyPr>
            <a:normAutofit/>
          </a:bodyPr>
          <a:lstStyle/>
          <a:p>
            <a:r>
              <a:rPr lang="nl-NL" dirty="0"/>
              <a:t>Rekenen</a:t>
            </a:r>
          </a:p>
          <a:p>
            <a:r>
              <a:rPr lang="nl-NL" dirty="0"/>
              <a:t>Fruitteelt</a:t>
            </a:r>
          </a:p>
          <a:p>
            <a:r>
              <a:rPr lang="nl-NL" dirty="0"/>
              <a:t>Juiste spuitdop</a:t>
            </a:r>
          </a:p>
          <a:p>
            <a:pPr marL="0" indent="0">
              <a:buNone/>
            </a:pPr>
            <a:endParaRPr lang="nl-NL" dirty="0"/>
          </a:p>
        </p:txBody>
      </p:sp>
      <p:pic>
        <p:nvPicPr>
          <p:cNvPr id="2" name="Afbeelding 1">
            <a:extLst>
              <a:ext uri="{FF2B5EF4-FFF2-40B4-BE49-F238E27FC236}">
                <a16:creationId xmlns:a16="http://schemas.microsoft.com/office/drawing/2014/main" id="{C8B4AA0F-E37C-49D4-BE7F-3CD0175ED1E0}"/>
              </a:ext>
            </a:extLst>
          </p:cNvPr>
          <p:cNvPicPr>
            <a:picLocks noChangeAspect="1"/>
          </p:cNvPicPr>
          <p:nvPr/>
        </p:nvPicPr>
        <p:blipFill rotWithShape="1">
          <a:blip r:embed="rId2"/>
          <a:srcRect l="13955" r="-1" b="-1"/>
          <a:stretch/>
        </p:blipFill>
        <p:spPr>
          <a:xfrm>
            <a:off x="6172200" y="1825625"/>
            <a:ext cx="5651500" cy="4351338"/>
          </a:xfrm>
          <a:prstGeom prst="rect">
            <a:avLst/>
          </a:prstGeom>
          <a:noFill/>
        </p:spPr>
      </p:pic>
    </p:spTree>
    <p:extLst>
      <p:ext uri="{BB962C8B-B14F-4D97-AF65-F5344CB8AC3E}">
        <p14:creationId xmlns:p14="http://schemas.microsoft.com/office/powerpoint/2010/main" val="203100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AFA26-A78F-4851-9C38-D4A8BC9B338B}"/>
              </a:ext>
            </a:extLst>
          </p:cNvPr>
          <p:cNvSpPr>
            <a:spLocks noGrp="1"/>
          </p:cNvSpPr>
          <p:nvPr>
            <p:ph type="title"/>
          </p:nvPr>
        </p:nvSpPr>
        <p:spPr/>
        <p:txBody>
          <a:bodyPr/>
          <a:lstStyle/>
          <a:p>
            <a:r>
              <a:rPr lang="nl-NL" dirty="0"/>
              <a:t>Rekenen</a:t>
            </a:r>
          </a:p>
        </p:txBody>
      </p:sp>
      <p:sp>
        <p:nvSpPr>
          <p:cNvPr id="3" name="Tijdelijke aanduiding voor inhoud 2">
            <a:extLst>
              <a:ext uri="{FF2B5EF4-FFF2-40B4-BE49-F238E27FC236}">
                <a16:creationId xmlns:a16="http://schemas.microsoft.com/office/drawing/2014/main" id="{FA4576C7-8341-4623-8865-AE705467C539}"/>
              </a:ext>
            </a:extLst>
          </p:cNvPr>
          <p:cNvSpPr>
            <a:spLocks noGrp="1"/>
          </p:cNvSpPr>
          <p:nvPr>
            <p:ph idx="1"/>
          </p:nvPr>
        </p:nvSpPr>
        <p:spPr/>
        <p:txBody>
          <a:bodyPr/>
          <a:lstStyle/>
          <a:p>
            <a:pPr marL="0" indent="0">
              <a:buNone/>
            </a:pPr>
            <a:r>
              <a:rPr lang="nl-NL" dirty="0"/>
              <a:t>Basis</a:t>
            </a:r>
          </a:p>
          <a:p>
            <a:pPr marL="0" indent="0">
              <a:buNone/>
            </a:pPr>
            <a:endParaRPr lang="nl-NL" dirty="0"/>
          </a:p>
        </p:txBody>
      </p:sp>
      <p:sp>
        <p:nvSpPr>
          <p:cNvPr id="4" name="Rechthoek: afgeronde hoeken 3">
            <a:extLst>
              <a:ext uri="{FF2B5EF4-FFF2-40B4-BE49-F238E27FC236}">
                <a16:creationId xmlns:a16="http://schemas.microsoft.com/office/drawing/2014/main" id="{66C21E6C-12AB-431A-9421-0A82CF27C903}"/>
              </a:ext>
            </a:extLst>
          </p:cNvPr>
          <p:cNvSpPr/>
          <p:nvPr/>
        </p:nvSpPr>
        <p:spPr>
          <a:xfrm>
            <a:off x="2605006" y="1586126"/>
            <a:ext cx="34973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1 ha  = 10.000 m</a:t>
            </a:r>
            <a:r>
              <a:rPr lang="nl-NL" baseline="30000" dirty="0"/>
              <a:t>2</a:t>
            </a:r>
          </a:p>
          <a:p>
            <a:r>
              <a:rPr lang="nl-NL" dirty="0"/>
              <a:t>1 are = 100 m</a:t>
            </a:r>
            <a:r>
              <a:rPr lang="nl-NL" baseline="30000" dirty="0"/>
              <a:t>2</a:t>
            </a:r>
            <a:r>
              <a:rPr lang="nl-NL" dirty="0"/>
              <a:t> </a:t>
            </a:r>
          </a:p>
        </p:txBody>
      </p:sp>
      <p:sp>
        <p:nvSpPr>
          <p:cNvPr id="5" name="Rechthoek: afgeronde hoeken 4">
            <a:extLst>
              <a:ext uri="{FF2B5EF4-FFF2-40B4-BE49-F238E27FC236}">
                <a16:creationId xmlns:a16="http://schemas.microsoft.com/office/drawing/2014/main" id="{867A13C6-1B22-4CC3-A83E-96DC52B7C571}"/>
              </a:ext>
            </a:extLst>
          </p:cNvPr>
          <p:cNvSpPr/>
          <p:nvPr/>
        </p:nvSpPr>
        <p:spPr>
          <a:xfrm>
            <a:off x="2605006" y="4141886"/>
            <a:ext cx="34973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1 liter = 1000 ml</a:t>
            </a:r>
            <a:endParaRPr lang="nl-NL" baseline="30000" dirty="0"/>
          </a:p>
          <a:p>
            <a:r>
              <a:rPr lang="nl-NL" dirty="0"/>
              <a:t>1 kilo  = 1000 gram</a:t>
            </a:r>
          </a:p>
        </p:txBody>
      </p:sp>
      <p:pic>
        <p:nvPicPr>
          <p:cNvPr id="6" name="Afbeelding 5">
            <a:extLst>
              <a:ext uri="{FF2B5EF4-FFF2-40B4-BE49-F238E27FC236}">
                <a16:creationId xmlns:a16="http://schemas.microsoft.com/office/drawing/2014/main" id="{16A1FD76-C24C-4367-B14B-F9E8B2F0080D}"/>
              </a:ext>
            </a:extLst>
          </p:cNvPr>
          <p:cNvPicPr>
            <a:picLocks noChangeAspect="1"/>
          </p:cNvPicPr>
          <p:nvPr/>
        </p:nvPicPr>
        <p:blipFill>
          <a:blip r:embed="rId2"/>
          <a:stretch>
            <a:fillRect/>
          </a:stretch>
        </p:blipFill>
        <p:spPr>
          <a:xfrm>
            <a:off x="6254980" y="98853"/>
            <a:ext cx="5734050" cy="3409950"/>
          </a:xfrm>
          <a:prstGeom prst="rect">
            <a:avLst/>
          </a:prstGeom>
        </p:spPr>
      </p:pic>
      <p:pic>
        <p:nvPicPr>
          <p:cNvPr id="7" name="Afbeelding 6">
            <a:extLst>
              <a:ext uri="{FF2B5EF4-FFF2-40B4-BE49-F238E27FC236}">
                <a16:creationId xmlns:a16="http://schemas.microsoft.com/office/drawing/2014/main" id="{FA3B4387-0D55-48D2-8100-06975E55810C}"/>
              </a:ext>
            </a:extLst>
          </p:cNvPr>
          <p:cNvPicPr>
            <a:picLocks noChangeAspect="1"/>
          </p:cNvPicPr>
          <p:nvPr/>
        </p:nvPicPr>
        <p:blipFill>
          <a:blip r:embed="rId3"/>
          <a:stretch>
            <a:fillRect/>
          </a:stretch>
        </p:blipFill>
        <p:spPr>
          <a:xfrm>
            <a:off x="6254979" y="3580450"/>
            <a:ext cx="4067371" cy="3040325"/>
          </a:xfrm>
          <a:prstGeom prst="rect">
            <a:avLst/>
          </a:prstGeom>
        </p:spPr>
      </p:pic>
    </p:spTree>
    <p:extLst>
      <p:ext uri="{BB962C8B-B14F-4D97-AF65-F5344CB8AC3E}">
        <p14:creationId xmlns:p14="http://schemas.microsoft.com/office/powerpoint/2010/main" val="393289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08353-BEE4-48FB-9663-304F3EFC5266}"/>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E5FFA011-3D4B-4B0A-86F2-89BFDB9A76A4}"/>
              </a:ext>
            </a:extLst>
          </p:cNvPr>
          <p:cNvSpPr>
            <a:spLocks noGrp="1"/>
          </p:cNvSpPr>
          <p:nvPr>
            <p:ph idx="1"/>
          </p:nvPr>
        </p:nvSpPr>
        <p:spPr/>
        <p:txBody>
          <a:bodyPr/>
          <a:lstStyle/>
          <a:p>
            <a:pPr marL="0" indent="0">
              <a:buNone/>
            </a:pPr>
            <a:r>
              <a:rPr lang="nl-NL" dirty="0"/>
              <a:t>1. Wat is de oppervlakte van een perceel als de lengte 300 meter is en de breedte 120 meter is?</a:t>
            </a:r>
          </a:p>
          <a:p>
            <a:pPr marL="0" indent="0">
              <a:buNone/>
            </a:pPr>
            <a:r>
              <a:rPr lang="nl-NL" dirty="0">
                <a:solidFill>
                  <a:srgbClr val="FF0000"/>
                </a:solidFill>
              </a:rPr>
              <a:t>lengte x breedte = oppervlakte 300 m x 120 m = 36.000 m2</a:t>
            </a:r>
          </a:p>
          <a:p>
            <a:pPr marL="0" indent="0">
              <a:buNone/>
            </a:pPr>
            <a:r>
              <a:rPr lang="nl-NL" dirty="0">
                <a:solidFill>
                  <a:srgbClr val="FF0000"/>
                </a:solidFill>
              </a:rPr>
              <a:t>Het perceel is 3,6 ha groot</a:t>
            </a:r>
          </a:p>
        </p:txBody>
      </p:sp>
    </p:spTree>
    <p:extLst>
      <p:ext uri="{BB962C8B-B14F-4D97-AF65-F5344CB8AC3E}">
        <p14:creationId xmlns:p14="http://schemas.microsoft.com/office/powerpoint/2010/main" val="415059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445F8-7B71-4E61-9874-0C882372AEA5}"/>
              </a:ext>
            </a:extLst>
          </p:cNvPr>
          <p:cNvSpPr>
            <a:spLocks noGrp="1"/>
          </p:cNvSpPr>
          <p:nvPr>
            <p:ph type="title"/>
          </p:nvPr>
        </p:nvSpPr>
        <p:spPr>
          <a:xfrm>
            <a:off x="381000" y="174625"/>
            <a:ext cx="11442700" cy="1325563"/>
          </a:xfrm>
        </p:spPr>
        <p:txBody>
          <a:bodyPr anchor="ctr">
            <a:normAutofit/>
          </a:bodyPr>
          <a:lstStyle/>
          <a:p>
            <a:r>
              <a:rPr lang="nl-NL" dirty="0"/>
              <a:t>Vragen, tabel 8.6 </a:t>
            </a:r>
          </a:p>
        </p:txBody>
      </p:sp>
      <p:pic>
        <p:nvPicPr>
          <p:cNvPr id="4" name="Tijdelijke aanduiding voor inhoud 3">
            <a:extLst>
              <a:ext uri="{FF2B5EF4-FFF2-40B4-BE49-F238E27FC236}">
                <a16:creationId xmlns:a16="http://schemas.microsoft.com/office/drawing/2014/main" id="{87A2BA19-4BE2-4C2D-A562-43C4F772D937}"/>
              </a:ext>
            </a:extLst>
          </p:cNvPr>
          <p:cNvPicPr>
            <a:picLocks noGrp="1" noChangeAspect="1"/>
          </p:cNvPicPr>
          <p:nvPr>
            <p:ph idx="1"/>
          </p:nvPr>
        </p:nvPicPr>
        <p:blipFill>
          <a:blip r:embed="rId2"/>
          <a:stretch>
            <a:fillRect/>
          </a:stretch>
        </p:blipFill>
        <p:spPr>
          <a:xfrm>
            <a:off x="1230708" y="1500188"/>
            <a:ext cx="9743283" cy="4676775"/>
          </a:xfrm>
          <a:prstGeom prst="rect">
            <a:avLst/>
          </a:prstGeom>
          <a:noFill/>
        </p:spPr>
      </p:pic>
      <p:sp>
        <p:nvSpPr>
          <p:cNvPr id="5" name="Rechthoek 4">
            <a:extLst>
              <a:ext uri="{FF2B5EF4-FFF2-40B4-BE49-F238E27FC236}">
                <a16:creationId xmlns:a16="http://schemas.microsoft.com/office/drawing/2014/main" id="{EC1B7AF7-522B-43D5-875C-25107E6373E2}"/>
              </a:ext>
            </a:extLst>
          </p:cNvPr>
          <p:cNvSpPr/>
          <p:nvPr/>
        </p:nvSpPr>
        <p:spPr>
          <a:xfrm>
            <a:off x="4129238" y="1655545"/>
            <a:ext cx="2310063" cy="4360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DD622F67-8DBA-4211-931D-52D73ABFA4A8}"/>
              </a:ext>
            </a:extLst>
          </p:cNvPr>
          <p:cNvPicPr>
            <a:picLocks noChangeAspect="1"/>
          </p:cNvPicPr>
          <p:nvPr/>
        </p:nvPicPr>
        <p:blipFill>
          <a:blip r:embed="rId3"/>
          <a:stretch>
            <a:fillRect/>
          </a:stretch>
        </p:blipFill>
        <p:spPr>
          <a:xfrm>
            <a:off x="7724945" y="1644578"/>
            <a:ext cx="2322777" cy="4371211"/>
          </a:xfrm>
          <a:prstGeom prst="rect">
            <a:avLst/>
          </a:prstGeom>
        </p:spPr>
      </p:pic>
    </p:spTree>
    <p:extLst>
      <p:ext uri="{BB962C8B-B14F-4D97-AF65-F5344CB8AC3E}">
        <p14:creationId xmlns:p14="http://schemas.microsoft.com/office/powerpoint/2010/main" val="12136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4EDA2-CB2C-4F7E-AB6A-4BDB857D57E0}"/>
              </a:ext>
            </a:extLst>
          </p:cNvPr>
          <p:cNvSpPr>
            <a:spLocks noGrp="1"/>
          </p:cNvSpPr>
          <p:nvPr>
            <p:ph type="title"/>
          </p:nvPr>
        </p:nvSpPr>
        <p:spPr>
          <a:xfrm>
            <a:off x="381000" y="174625"/>
            <a:ext cx="11442700" cy="1325563"/>
          </a:xfrm>
        </p:spPr>
        <p:txBody>
          <a:bodyPr anchor="ctr">
            <a:normAutofit/>
          </a:bodyPr>
          <a:lstStyle/>
          <a:p>
            <a:r>
              <a:rPr lang="nl-NL" dirty="0"/>
              <a:t>Vragen, tabel 8.9</a:t>
            </a:r>
          </a:p>
        </p:txBody>
      </p:sp>
      <p:pic>
        <p:nvPicPr>
          <p:cNvPr id="4" name="Tijdelijke aanduiding voor inhoud 3">
            <a:extLst>
              <a:ext uri="{FF2B5EF4-FFF2-40B4-BE49-F238E27FC236}">
                <a16:creationId xmlns:a16="http://schemas.microsoft.com/office/drawing/2014/main" id="{4334C811-3970-4E88-8E2E-74342E0D76E8}"/>
              </a:ext>
            </a:extLst>
          </p:cNvPr>
          <p:cNvPicPr>
            <a:picLocks noGrp="1" noChangeAspect="1"/>
          </p:cNvPicPr>
          <p:nvPr>
            <p:ph idx="1"/>
          </p:nvPr>
        </p:nvPicPr>
        <p:blipFill>
          <a:blip r:embed="rId2"/>
          <a:stretch>
            <a:fillRect/>
          </a:stretch>
        </p:blipFill>
        <p:spPr>
          <a:xfrm>
            <a:off x="381000" y="1592945"/>
            <a:ext cx="11442700" cy="4491260"/>
          </a:xfrm>
          <a:prstGeom prst="rect">
            <a:avLst/>
          </a:prstGeom>
          <a:noFill/>
        </p:spPr>
      </p:pic>
      <p:pic>
        <p:nvPicPr>
          <p:cNvPr id="5" name="Afbeelding 4">
            <a:extLst>
              <a:ext uri="{FF2B5EF4-FFF2-40B4-BE49-F238E27FC236}">
                <a16:creationId xmlns:a16="http://schemas.microsoft.com/office/drawing/2014/main" id="{4E81227B-14C5-4665-BC03-D87D05AF4FF8}"/>
              </a:ext>
            </a:extLst>
          </p:cNvPr>
          <p:cNvPicPr>
            <a:picLocks noChangeAspect="1"/>
          </p:cNvPicPr>
          <p:nvPr/>
        </p:nvPicPr>
        <p:blipFill>
          <a:blip r:embed="rId3"/>
          <a:stretch>
            <a:fillRect/>
          </a:stretch>
        </p:blipFill>
        <p:spPr>
          <a:xfrm>
            <a:off x="3929449" y="1712995"/>
            <a:ext cx="2712519" cy="4205892"/>
          </a:xfrm>
          <a:prstGeom prst="rect">
            <a:avLst/>
          </a:prstGeom>
        </p:spPr>
      </p:pic>
      <p:pic>
        <p:nvPicPr>
          <p:cNvPr id="6" name="Afbeelding 5">
            <a:extLst>
              <a:ext uri="{FF2B5EF4-FFF2-40B4-BE49-F238E27FC236}">
                <a16:creationId xmlns:a16="http://schemas.microsoft.com/office/drawing/2014/main" id="{00578E30-8D03-40DD-B408-A3ABDC0FE297}"/>
              </a:ext>
            </a:extLst>
          </p:cNvPr>
          <p:cNvPicPr>
            <a:picLocks noChangeAspect="1"/>
          </p:cNvPicPr>
          <p:nvPr/>
        </p:nvPicPr>
        <p:blipFill>
          <a:blip r:embed="rId3"/>
          <a:stretch>
            <a:fillRect/>
          </a:stretch>
        </p:blipFill>
        <p:spPr>
          <a:xfrm>
            <a:off x="8140686" y="1712995"/>
            <a:ext cx="2712519" cy="4205892"/>
          </a:xfrm>
          <a:prstGeom prst="rect">
            <a:avLst/>
          </a:prstGeom>
        </p:spPr>
      </p:pic>
    </p:spTree>
    <p:extLst>
      <p:ext uri="{BB962C8B-B14F-4D97-AF65-F5344CB8AC3E}">
        <p14:creationId xmlns:p14="http://schemas.microsoft.com/office/powerpoint/2010/main" val="397579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CAD8-FDB1-4631-A4D7-729D8E795DA1}"/>
              </a:ext>
            </a:extLst>
          </p:cNvPr>
          <p:cNvSpPr>
            <a:spLocks noGrp="1"/>
          </p:cNvSpPr>
          <p:nvPr>
            <p:ph type="title"/>
          </p:nvPr>
        </p:nvSpPr>
        <p:spPr>
          <a:xfrm>
            <a:off x="381000" y="174625"/>
            <a:ext cx="11442700" cy="1325563"/>
          </a:xfrm>
        </p:spPr>
        <p:txBody>
          <a:bodyPr anchor="ctr">
            <a:normAutofit/>
          </a:bodyPr>
          <a:lstStyle/>
          <a:p>
            <a:r>
              <a:rPr lang="nl-NL" dirty="0"/>
              <a:t>Vragen, tabel 8.13 / 8.15</a:t>
            </a:r>
          </a:p>
        </p:txBody>
      </p:sp>
      <p:pic>
        <p:nvPicPr>
          <p:cNvPr id="4" name="Tijdelijke aanduiding voor inhoud 3">
            <a:extLst>
              <a:ext uri="{FF2B5EF4-FFF2-40B4-BE49-F238E27FC236}">
                <a16:creationId xmlns:a16="http://schemas.microsoft.com/office/drawing/2014/main" id="{4872E08F-8922-4E57-9335-67C2C0B54C4B}"/>
              </a:ext>
            </a:extLst>
          </p:cNvPr>
          <p:cNvPicPr>
            <a:picLocks noGrp="1" noChangeAspect="1"/>
          </p:cNvPicPr>
          <p:nvPr>
            <p:ph idx="1"/>
          </p:nvPr>
        </p:nvPicPr>
        <p:blipFill>
          <a:blip r:embed="rId2"/>
          <a:stretch>
            <a:fillRect/>
          </a:stretch>
        </p:blipFill>
        <p:spPr>
          <a:xfrm>
            <a:off x="422275" y="2263775"/>
            <a:ext cx="5649913" cy="3149600"/>
          </a:xfrm>
          <a:prstGeom prst="rect">
            <a:avLst/>
          </a:prstGeom>
        </p:spPr>
      </p:pic>
      <p:pic>
        <p:nvPicPr>
          <p:cNvPr id="5" name="Afbeelding 4">
            <a:extLst>
              <a:ext uri="{FF2B5EF4-FFF2-40B4-BE49-F238E27FC236}">
                <a16:creationId xmlns:a16="http://schemas.microsoft.com/office/drawing/2014/main" id="{F0F37B5B-354E-499F-831C-C4602E6A97BA}"/>
              </a:ext>
            </a:extLst>
          </p:cNvPr>
          <p:cNvPicPr>
            <a:picLocks noChangeAspect="1"/>
          </p:cNvPicPr>
          <p:nvPr/>
        </p:nvPicPr>
        <p:blipFill>
          <a:blip r:embed="rId3"/>
          <a:stretch>
            <a:fillRect/>
          </a:stretch>
        </p:blipFill>
        <p:spPr>
          <a:xfrm>
            <a:off x="6154738" y="2263775"/>
            <a:ext cx="5627688" cy="3149600"/>
          </a:xfrm>
          <a:prstGeom prst="rect">
            <a:avLst/>
          </a:prstGeom>
        </p:spPr>
      </p:pic>
      <p:pic>
        <p:nvPicPr>
          <p:cNvPr id="6" name="Afbeelding 5">
            <a:extLst>
              <a:ext uri="{FF2B5EF4-FFF2-40B4-BE49-F238E27FC236}">
                <a16:creationId xmlns:a16="http://schemas.microsoft.com/office/drawing/2014/main" id="{A4189749-7D48-49FB-8FFE-78E1722F17CE}"/>
              </a:ext>
            </a:extLst>
          </p:cNvPr>
          <p:cNvPicPr>
            <a:picLocks noChangeAspect="1"/>
          </p:cNvPicPr>
          <p:nvPr/>
        </p:nvPicPr>
        <p:blipFill>
          <a:blip r:embed="rId4"/>
          <a:stretch>
            <a:fillRect/>
          </a:stretch>
        </p:blipFill>
        <p:spPr>
          <a:xfrm>
            <a:off x="3385751" y="2862129"/>
            <a:ext cx="1647630" cy="2414205"/>
          </a:xfrm>
          <a:prstGeom prst="rect">
            <a:avLst/>
          </a:prstGeom>
        </p:spPr>
      </p:pic>
      <p:pic>
        <p:nvPicPr>
          <p:cNvPr id="7" name="Afbeelding 6">
            <a:extLst>
              <a:ext uri="{FF2B5EF4-FFF2-40B4-BE49-F238E27FC236}">
                <a16:creationId xmlns:a16="http://schemas.microsoft.com/office/drawing/2014/main" id="{B4B84326-4130-4D69-9365-FB9AEA614804}"/>
              </a:ext>
            </a:extLst>
          </p:cNvPr>
          <p:cNvPicPr>
            <a:picLocks noChangeAspect="1"/>
          </p:cNvPicPr>
          <p:nvPr/>
        </p:nvPicPr>
        <p:blipFill>
          <a:blip r:embed="rId5"/>
          <a:stretch>
            <a:fillRect/>
          </a:stretch>
        </p:blipFill>
        <p:spPr>
          <a:xfrm>
            <a:off x="8865738" y="2862109"/>
            <a:ext cx="1464512" cy="2414225"/>
          </a:xfrm>
          <a:prstGeom prst="rect">
            <a:avLst/>
          </a:prstGeom>
        </p:spPr>
      </p:pic>
    </p:spTree>
    <p:extLst>
      <p:ext uri="{BB962C8B-B14F-4D97-AF65-F5344CB8AC3E}">
        <p14:creationId xmlns:p14="http://schemas.microsoft.com/office/powerpoint/2010/main" val="20444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F39C6E6-07E0-4CC8-BFCD-686F4C273A55}"/>
              </a:ext>
            </a:extLst>
          </p:cNvPr>
          <p:cNvSpPr>
            <a:spLocks noGrp="1"/>
          </p:cNvSpPr>
          <p:nvPr>
            <p:ph type="title"/>
          </p:nvPr>
        </p:nvSpPr>
        <p:spPr>
          <a:xfrm>
            <a:off x="381000" y="174625"/>
            <a:ext cx="11442700" cy="1325563"/>
          </a:xfrm>
        </p:spPr>
        <p:txBody>
          <a:bodyPr/>
          <a:lstStyle/>
          <a:p>
            <a:r>
              <a:rPr lang="en-US" dirty="0" err="1"/>
              <a:t>Vragen</a:t>
            </a:r>
            <a:r>
              <a:rPr lang="en-US" dirty="0"/>
              <a:t>, </a:t>
            </a:r>
            <a:r>
              <a:rPr lang="en-US" dirty="0" err="1"/>
              <a:t>tabel</a:t>
            </a:r>
            <a:r>
              <a:rPr lang="en-US" dirty="0"/>
              <a:t> 8.18</a:t>
            </a:r>
          </a:p>
        </p:txBody>
      </p:sp>
      <p:pic>
        <p:nvPicPr>
          <p:cNvPr id="4" name="Tijdelijke aanduiding voor inhoud 3">
            <a:extLst>
              <a:ext uri="{FF2B5EF4-FFF2-40B4-BE49-F238E27FC236}">
                <a16:creationId xmlns:a16="http://schemas.microsoft.com/office/drawing/2014/main" id="{97A772D8-B2D5-43F3-8B87-7FA526F5484B}"/>
              </a:ext>
            </a:extLst>
          </p:cNvPr>
          <p:cNvPicPr>
            <a:picLocks noGrp="1" noChangeAspect="1"/>
          </p:cNvPicPr>
          <p:nvPr>
            <p:ph idx="1"/>
          </p:nvPr>
        </p:nvPicPr>
        <p:blipFill>
          <a:blip r:embed="rId2"/>
          <a:stretch>
            <a:fillRect/>
          </a:stretch>
        </p:blipFill>
        <p:spPr>
          <a:xfrm>
            <a:off x="1831322" y="1500188"/>
            <a:ext cx="8542055" cy="4676775"/>
          </a:xfrm>
          <a:prstGeom prst="rect">
            <a:avLst/>
          </a:prstGeom>
          <a:noFill/>
        </p:spPr>
      </p:pic>
      <p:pic>
        <p:nvPicPr>
          <p:cNvPr id="6" name="Afbeelding 5">
            <a:extLst>
              <a:ext uri="{FF2B5EF4-FFF2-40B4-BE49-F238E27FC236}">
                <a16:creationId xmlns:a16="http://schemas.microsoft.com/office/drawing/2014/main" id="{86C91DF9-1A24-464E-8834-6B7F5646A67A}"/>
              </a:ext>
            </a:extLst>
          </p:cNvPr>
          <p:cNvPicPr>
            <a:picLocks noChangeAspect="1"/>
          </p:cNvPicPr>
          <p:nvPr/>
        </p:nvPicPr>
        <p:blipFill>
          <a:blip r:embed="rId3"/>
          <a:stretch>
            <a:fillRect/>
          </a:stretch>
        </p:blipFill>
        <p:spPr>
          <a:xfrm>
            <a:off x="4324865" y="2208762"/>
            <a:ext cx="803189" cy="3968201"/>
          </a:xfrm>
          <a:prstGeom prst="rect">
            <a:avLst/>
          </a:prstGeom>
        </p:spPr>
      </p:pic>
      <p:pic>
        <p:nvPicPr>
          <p:cNvPr id="7" name="Afbeelding 6">
            <a:extLst>
              <a:ext uri="{FF2B5EF4-FFF2-40B4-BE49-F238E27FC236}">
                <a16:creationId xmlns:a16="http://schemas.microsoft.com/office/drawing/2014/main" id="{0467EDA0-1972-4844-AE08-3DD09418C9C3}"/>
              </a:ext>
            </a:extLst>
          </p:cNvPr>
          <p:cNvPicPr>
            <a:picLocks noChangeAspect="1"/>
          </p:cNvPicPr>
          <p:nvPr/>
        </p:nvPicPr>
        <p:blipFill>
          <a:blip r:embed="rId4"/>
          <a:stretch>
            <a:fillRect/>
          </a:stretch>
        </p:blipFill>
        <p:spPr>
          <a:xfrm>
            <a:off x="5171792" y="2208123"/>
            <a:ext cx="804742" cy="3968840"/>
          </a:xfrm>
          <a:prstGeom prst="rect">
            <a:avLst/>
          </a:prstGeom>
        </p:spPr>
      </p:pic>
      <p:pic>
        <p:nvPicPr>
          <p:cNvPr id="8" name="Afbeelding 7">
            <a:extLst>
              <a:ext uri="{FF2B5EF4-FFF2-40B4-BE49-F238E27FC236}">
                <a16:creationId xmlns:a16="http://schemas.microsoft.com/office/drawing/2014/main" id="{18A5E51B-3F2B-4AC4-AA95-2B68B2332AFE}"/>
              </a:ext>
            </a:extLst>
          </p:cNvPr>
          <p:cNvPicPr>
            <a:picLocks noChangeAspect="1"/>
          </p:cNvPicPr>
          <p:nvPr/>
        </p:nvPicPr>
        <p:blipFill>
          <a:blip r:embed="rId4"/>
          <a:stretch>
            <a:fillRect/>
          </a:stretch>
        </p:blipFill>
        <p:spPr>
          <a:xfrm>
            <a:off x="6016419" y="2208123"/>
            <a:ext cx="804742" cy="3968840"/>
          </a:xfrm>
          <a:prstGeom prst="rect">
            <a:avLst/>
          </a:prstGeom>
        </p:spPr>
      </p:pic>
      <p:pic>
        <p:nvPicPr>
          <p:cNvPr id="10" name="Afbeelding 9">
            <a:extLst>
              <a:ext uri="{FF2B5EF4-FFF2-40B4-BE49-F238E27FC236}">
                <a16:creationId xmlns:a16="http://schemas.microsoft.com/office/drawing/2014/main" id="{235080D5-C710-4B99-AB41-61C24BA4A6FC}"/>
              </a:ext>
            </a:extLst>
          </p:cNvPr>
          <p:cNvPicPr>
            <a:picLocks noChangeAspect="1"/>
          </p:cNvPicPr>
          <p:nvPr/>
        </p:nvPicPr>
        <p:blipFill>
          <a:blip r:embed="rId4"/>
          <a:stretch>
            <a:fillRect/>
          </a:stretch>
        </p:blipFill>
        <p:spPr>
          <a:xfrm>
            <a:off x="8748584" y="2208123"/>
            <a:ext cx="1575023" cy="3968840"/>
          </a:xfrm>
          <a:prstGeom prst="rect">
            <a:avLst/>
          </a:prstGeom>
        </p:spPr>
      </p:pic>
    </p:spTree>
    <p:extLst>
      <p:ext uri="{BB962C8B-B14F-4D97-AF65-F5344CB8AC3E}">
        <p14:creationId xmlns:p14="http://schemas.microsoft.com/office/powerpoint/2010/main" val="24566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40335-289E-4E9E-AC3A-66BC1D5B353C}"/>
              </a:ext>
            </a:extLst>
          </p:cNvPr>
          <p:cNvSpPr>
            <a:spLocks noGrp="1"/>
          </p:cNvSpPr>
          <p:nvPr>
            <p:ph type="title"/>
          </p:nvPr>
        </p:nvSpPr>
        <p:spPr>
          <a:xfrm>
            <a:off x="381000" y="174625"/>
            <a:ext cx="11442700" cy="1325563"/>
          </a:xfrm>
        </p:spPr>
        <p:txBody>
          <a:bodyPr anchor="ctr">
            <a:normAutofit/>
          </a:bodyPr>
          <a:lstStyle/>
          <a:p>
            <a:r>
              <a:rPr lang="nl-NL" dirty="0"/>
              <a:t>Vragen, tabel 8.20</a:t>
            </a:r>
          </a:p>
        </p:txBody>
      </p:sp>
      <p:pic>
        <p:nvPicPr>
          <p:cNvPr id="4" name="Tijdelijke aanduiding voor inhoud 3">
            <a:extLst>
              <a:ext uri="{FF2B5EF4-FFF2-40B4-BE49-F238E27FC236}">
                <a16:creationId xmlns:a16="http://schemas.microsoft.com/office/drawing/2014/main" id="{88412F08-BADA-4CE0-AD50-A4555B05FEFC}"/>
              </a:ext>
            </a:extLst>
          </p:cNvPr>
          <p:cNvPicPr>
            <a:picLocks noGrp="1" noChangeAspect="1"/>
          </p:cNvPicPr>
          <p:nvPr>
            <p:ph idx="1"/>
          </p:nvPr>
        </p:nvPicPr>
        <p:blipFill>
          <a:blip r:embed="rId2"/>
          <a:stretch>
            <a:fillRect/>
          </a:stretch>
        </p:blipFill>
        <p:spPr>
          <a:xfrm>
            <a:off x="657890" y="1500188"/>
            <a:ext cx="10876219" cy="4676775"/>
          </a:xfrm>
          <a:prstGeom prst="rect">
            <a:avLst/>
          </a:prstGeom>
          <a:noFill/>
        </p:spPr>
      </p:pic>
      <p:pic>
        <p:nvPicPr>
          <p:cNvPr id="5" name="Afbeelding 4">
            <a:extLst>
              <a:ext uri="{FF2B5EF4-FFF2-40B4-BE49-F238E27FC236}">
                <a16:creationId xmlns:a16="http://schemas.microsoft.com/office/drawing/2014/main" id="{DB604B47-C699-4D91-9506-EBF1AEEE4D56}"/>
              </a:ext>
            </a:extLst>
          </p:cNvPr>
          <p:cNvPicPr>
            <a:picLocks noChangeAspect="1"/>
          </p:cNvPicPr>
          <p:nvPr/>
        </p:nvPicPr>
        <p:blipFill>
          <a:blip r:embed="rId3"/>
          <a:stretch>
            <a:fillRect/>
          </a:stretch>
        </p:blipFill>
        <p:spPr>
          <a:xfrm>
            <a:off x="3484605" y="2277167"/>
            <a:ext cx="2520780" cy="3765288"/>
          </a:xfrm>
          <a:prstGeom prst="rect">
            <a:avLst/>
          </a:prstGeom>
        </p:spPr>
      </p:pic>
      <p:pic>
        <p:nvPicPr>
          <p:cNvPr id="6" name="Afbeelding 5">
            <a:extLst>
              <a:ext uri="{FF2B5EF4-FFF2-40B4-BE49-F238E27FC236}">
                <a16:creationId xmlns:a16="http://schemas.microsoft.com/office/drawing/2014/main" id="{B814CA05-0713-4F8F-B30D-C5628CFD77F8}"/>
              </a:ext>
            </a:extLst>
          </p:cNvPr>
          <p:cNvPicPr>
            <a:picLocks noChangeAspect="1"/>
          </p:cNvPicPr>
          <p:nvPr/>
        </p:nvPicPr>
        <p:blipFill>
          <a:blip r:embed="rId3"/>
          <a:stretch>
            <a:fillRect/>
          </a:stretch>
        </p:blipFill>
        <p:spPr>
          <a:xfrm>
            <a:off x="8821153" y="2277167"/>
            <a:ext cx="2622341" cy="3765287"/>
          </a:xfrm>
          <a:prstGeom prst="rect">
            <a:avLst/>
          </a:prstGeom>
        </p:spPr>
      </p:pic>
    </p:spTree>
    <p:extLst>
      <p:ext uri="{BB962C8B-B14F-4D97-AF65-F5344CB8AC3E}">
        <p14:creationId xmlns:p14="http://schemas.microsoft.com/office/powerpoint/2010/main" val="39468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Helix Learning 2016">
      <a:dk1>
        <a:srgbClr val="0093C9"/>
      </a:dk1>
      <a:lt1>
        <a:srgbClr val="FFFFFF"/>
      </a:lt1>
      <a:dk2>
        <a:srgbClr val="0093C9"/>
      </a:dk2>
      <a:lt2>
        <a:srgbClr val="FFFFFF"/>
      </a:lt2>
      <a:accent1>
        <a:srgbClr val="0093C9"/>
      </a:accent1>
      <a:accent2>
        <a:srgbClr val="77777B"/>
      </a:accent2>
      <a:accent3>
        <a:srgbClr val="17BB99"/>
      </a:accent3>
      <a:accent4>
        <a:srgbClr val="FFA200"/>
      </a:accent4>
      <a:accent5>
        <a:srgbClr val="A6A6A6"/>
      </a:accent5>
      <a:accent6>
        <a:srgbClr val="92D050"/>
      </a:accent6>
      <a:hlink>
        <a:srgbClr val="17BB99"/>
      </a:hlink>
      <a:folHlink>
        <a:srgbClr val="0093C9"/>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4B212D47-8ED2-48F3-BD8B-4C0F5EB9B218}" vid="{31FD5804-6765-42EC-877E-0FE753069BF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1052</Words>
  <Application>Microsoft Office PowerPoint</Application>
  <PresentationFormat>Breedbeeld</PresentationFormat>
  <Paragraphs>79</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Uitvoeren gewasbescherming</vt:lpstr>
      <vt:lpstr>Hoofdstuk 8 berekenen dosering</vt:lpstr>
      <vt:lpstr>Rekenen</vt:lpstr>
      <vt:lpstr>Vragen </vt:lpstr>
      <vt:lpstr>Vragen, tabel 8.6 </vt:lpstr>
      <vt:lpstr>Vragen, tabel 8.9</vt:lpstr>
      <vt:lpstr>Vragen, tabel 8.13 / 8.15</vt:lpstr>
      <vt:lpstr>Vragen, tabel 8.18</vt:lpstr>
      <vt:lpstr>Vragen, tabel 8.20</vt:lpstr>
      <vt:lpstr>Vragen, tabel 8.22</vt:lpstr>
      <vt:lpstr>Vragen</vt:lpstr>
      <vt:lpstr>Vragen</vt:lpstr>
      <vt:lpstr>Vragen</vt:lpstr>
      <vt:lpstr>Vragen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Koos van Splunter</cp:lastModifiedBy>
  <cp:revision>4</cp:revision>
  <dcterms:created xsi:type="dcterms:W3CDTF">2020-04-14T11:50:25Z</dcterms:created>
  <dcterms:modified xsi:type="dcterms:W3CDTF">2020-04-14T12:12:33Z</dcterms:modified>
</cp:coreProperties>
</file>